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Calibri (MS) Bold" charset="1" panose="020F0702030404030204"/>
      <p:regular r:id="rId25"/>
    </p:embeddedFont>
    <p:embeddedFont>
      <p:font typeface="Calibri (MS)" charset="1" panose="020F0502020204030204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81218" y="-71152"/>
            <a:ext cx="12491488" cy="3727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50"/>
              </a:lnSpc>
            </a:pPr>
            <a:r>
              <a:rPr lang="en-US" b="true" sz="5000" spc="975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GLOBAL MUSIC TRENDS 2024</a:t>
            </a:r>
          </a:p>
          <a:p>
            <a:pPr algn="ctr">
              <a:lnSpc>
                <a:spcPts val="7250"/>
              </a:lnSpc>
            </a:pPr>
            <a:r>
              <a:rPr lang="en-US" b="true" sz="5000" spc="975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 Cross-Platform Analysis of Spotify Streams and YouTube Engagement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5101322" y="6473117"/>
            <a:ext cx="8575663" cy="8564074"/>
          </a:xfrm>
          <a:custGeom>
            <a:avLst/>
            <a:gdLst/>
            <a:ahLst/>
            <a:cxnLst/>
            <a:rect r="r" b="b" t="t" l="l"/>
            <a:pathLst>
              <a:path h="8564074" w="8575663">
                <a:moveTo>
                  <a:pt x="0" y="0"/>
                </a:moveTo>
                <a:lnTo>
                  <a:pt x="8575663" y="0"/>
                </a:lnTo>
                <a:lnTo>
                  <a:pt x="8575663" y="8564074"/>
                </a:lnTo>
                <a:lnTo>
                  <a:pt x="0" y="856407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525053" y="408830"/>
            <a:ext cx="2245536" cy="2245536"/>
          </a:xfrm>
          <a:custGeom>
            <a:avLst/>
            <a:gdLst/>
            <a:ahLst/>
            <a:cxnLst/>
            <a:rect r="r" b="b" t="t" l="l"/>
            <a:pathLst>
              <a:path h="2245536" w="2245536">
                <a:moveTo>
                  <a:pt x="0" y="0"/>
                </a:moveTo>
                <a:lnTo>
                  <a:pt x="2245536" y="0"/>
                </a:lnTo>
                <a:lnTo>
                  <a:pt x="2245536" y="2245536"/>
                </a:lnTo>
                <a:lnTo>
                  <a:pt x="0" y="22455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891" t="-7779" r="-10002" b="-1111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455737">
            <a:off x="15052916" y="-3851306"/>
            <a:ext cx="7713034" cy="7702611"/>
          </a:xfrm>
          <a:custGeom>
            <a:avLst/>
            <a:gdLst/>
            <a:ahLst/>
            <a:cxnLst/>
            <a:rect r="r" b="b" t="t" l="l"/>
            <a:pathLst>
              <a:path h="7702611" w="7713034">
                <a:moveTo>
                  <a:pt x="0" y="0"/>
                </a:moveTo>
                <a:lnTo>
                  <a:pt x="7713035" y="0"/>
                </a:lnTo>
                <a:lnTo>
                  <a:pt x="7713035" y="7702612"/>
                </a:lnTo>
                <a:lnTo>
                  <a:pt x="0" y="77026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6" id="6"/>
          <p:cNvSpPr txBox="true"/>
          <p:nvPr/>
        </p:nvSpPr>
        <p:spPr>
          <a:xfrm rot="0">
            <a:off x="3264181" y="4022725"/>
            <a:ext cx="12125564" cy="2022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9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MSBA-</a:t>
            </a:r>
            <a:r>
              <a:rPr lang="en-US" sz="54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285 CAPSTONE PROJECT I </a:t>
            </a:r>
          </a:p>
          <a:p>
            <a:pPr algn="ctr">
              <a:lnSpc>
                <a:spcPts val="769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487622" y="8585200"/>
            <a:ext cx="9312756" cy="673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Nguyen My San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3800378" y="5444814"/>
            <a:ext cx="4428870" cy="4842186"/>
            <a:chOff x="0" y="0"/>
            <a:chExt cx="5905161" cy="6456248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5"/>
            <a:srcRect l="19294" t="4938" r="15126" b="47262"/>
            <a:stretch>
              <a:fillRect/>
            </a:stretch>
          </p:blipFill>
          <p:spPr>
            <a:xfrm flipH="false" flipV="false">
              <a:off x="0" y="0"/>
              <a:ext cx="5905161" cy="6456248"/>
            </a:xfrm>
            <a:prstGeom prst="rect">
              <a:avLst/>
            </a:prstGeom>
          </p:spPr>
        </p:pic>
      </p:grpSp>
      <p:sp>
        <p:nvSpPr>
          <p:cNvPr name="TextBox 10" id="10"/>
          <p:cNvSpPr txBox="true"/>
          <p:nvPr/>
        </p:nvSpPr>
        <p:spPr>
          <a:xfrm rot="0">
            <a:off x="3081218" y="5411474"/>
            <a:ext cx="12125564" cy="3093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0"/>
              </a:lnSpc>
            </a:pPr>
            <a:r>
              <a:rPr lang="en-US" sz="35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Eberhardt school of Business</a:t>
            </a:r>
          </a:p>
          <a:p>
            <a:pPr algn="ctr">
              <a:lnSpc>
                <a:spcPts val="6090"/>
              </a:lnSpc>
            </a:pPr>
            <a:r>
              <a:rPr lang="en-US" sz="35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University of the Pacific</a:t>
            </a:r>
          </a:p>
          <a:p>
            <a:pPr algn="ctr">
              <a:lnSpc>
                <a:spcPts val="6090"/>
              </a:lnSpc>
            </a:pPr>
            <a:r>
              <a:rPr lang="en-US" sz="35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Stockton, California</a:t>
            </a:r>
          </a:p>
          <a:p>
            <a:pPr algn="ctr">
              <a:lnSpc>
                <a:spcPts val="6090"/>
              </a:lnSpc>
            </a:pPr>
            <a:r>
              <a:rPr lang="en-US" sz="35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Instructor: Dylan Bernardi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52625"/>
            <a:ext cx="16230600" cy="7425500"/>
          </a:xfrm>
          <a:custGeom>
            <a:avLst/>
            <a:gdLst/>
            <a:ahLst/>
            <a:cxnLst/>
            <a:rect r="r" b="b" t="t" l="l"/>
            <a:pathLst>
              <a:path h="7425500" w="16230600">
                <a:moveTo>
                  <a:pt x="0" y="0"/>
                </a:moveTo>
                <a:lnTo>
                  <a:pt x="16230600" y="0"/>
                </a:lnTo>
                <a:lnTo>
                  <a:pt x="16230600" y="7425499"/>
                </a:lnTo>
                <a:lnTo>
                  <a:pt x="0" y="74254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8173324"/>
            <a:ext cx="18288000" cy="3248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64"/>
              </a:lnSpc>
            </a:pPr>
          </a:p>
          <a:p>
            <a:pPr algn="ctr">
              <a:lnSpc>
                <a:spcPts val="6464"/>
              </a:lnSpc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 chart highlights which </a:t>
            </a:r>
            <a:r>
              <a:rPr lang="en-US" sz="3200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Artists</a:t>
            </a: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have the </a:t>
            </a:r>
            <a:r>
              <a:rPr lang="en-US" sz="3200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Most Active Fan Engagement</a:t>
            </a: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on </a:t>
            </a:r>
            <a:r>
              <a:rPr lang="en-US" sz="3200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YouTube</a:t>
            </a: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.</a:t>
            </a:r>
          </a:p>
          <a:p>
            <a:pPr algn="ctr">
              <a:lnSpc>
                <a:spcPts val="6464"/>
              </a:lnSpc>
            </a:pPr>
          </a:p>
          <a:p>
            <a:pPr algn="ctr">
              <a:lnSpc>
                <a:spcPts val="6464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31054" y="-209550"/>
            <a:ext cx="17783582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YouTube Likes by Artist – Top 10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16230600" cy="7344346"/>
          </a:xfrm>
          <a:custGeom>
            <a:avLst/>
            <a:gdLst/>
            <a:ahLst/>
            <a:cxnLst/>
            <a:rect r="r" b="b" t="t" l="l"/>
            <a:pathLst>
              <a:path h="7344346" w="16230600">
                <a:moveTo>
                  <a:pt x="0" y="0"/>
                </a:moveTo>
                <a:lnTo>
                  <a:pt x="16230600" y="0"/>
                </a:lnTo>
                <a:lnTo>
                  <a:pt x="16230600" y="7344346"/>
                </a:lnTo>
                <a:lnTo>
                  <a:pt x="0" y="73443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8096821"/>
            <a:ext cx="18288000" cy="1426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5"/>
              </a:lnSpc>
            </a:pPr>
            <a:r>
              <a:rPr lang="en-US" sz="285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Top 5:  </a:t>
            </a:r>
          </a:p>
          <a:p>
            <a:pPr algn="ctr">
              <a:lnSpc>
                <a:spcPts val="5765"/>
              </a:lnSpc>
            </a:pPr>
            <a:r>
              <a:rPr lang="en-US" sz="2854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BTS </a:t>
            </a:r>
            <a:r>
              <a:rPr lang="en-US" sz="285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– 330M likes , </a:t>
            </a:r>
            <a:r>
              <a:rPr lang="en-US" sz="2854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BLACKPINK</a:t>
            </a:r>
            <a:r>
              <a:rPr lang="en-US" sz="285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– 245M, </a:t>
            </a:r>
            <a:r>
              <a:rPr lang="en-US" sz="2854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Ariana Grande</a:t>
            </a:r>
            <a:r>
              <a:rPr lang="en-US" sz="285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– 176M, </a:t>
            </a:r>
            <a:r>
              <a:rPr lang="en-US" sz="2854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Bad Bunny</a:t>
            </a:r>
            <a:r>
              <a:rPr lang="en-US" sz="285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– 155M, </a:t>
            </a:r>
            <a:r>
              <a:rPr lang="en-US" sz="2854" b="true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Justin Bieber</a:t>
            </a:r>
            <a:r>
              <a:rPr lang="en-US" sz="285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– 144M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4418" y="-209550"/>
            <a:ext cx="17783582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Top Artists by </a:t>
            </a: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YouTube Likes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16230600" cy="7242905"/>
          </a:xfrm>
          <a:custGeom>
            <a:avLst/>
            <a:gdLst/>
            <a:ahLst/>
            <a:cxnLst/>
            <a:rect r="r" b="b" t="t" l="l"/>
            <a:pathLst>
              <a:path h="7242905" w="16230600">
                <a:moveTo>
                  <a:pt x="0" y="0"/>
                </a:moveTo>
                <a:lnTo>
                  <a:pt x="16230600" y="0"/>
                </a:lnTo>
                <a:lnTo>
                  <a:pt x="16230600" y="7242905"/>
                </a:lnTo>
                <a:lnTo>
                  <a:pt x="0" y="72429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8043005"/>
            <a:ext cx="18451854" cy="2417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4848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Total Spotify Streams: </a:t>
            </a:r>
            <a:r>
              <a:rPr lang="en-US" b="true" sz="240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16,687,430,33245+</a:t>
            </a:r>
          </a:p>
          <a:p>
            <a:pPr algn="l" marL="518160" indent="-259080" lvl="1">
              <a:lnSpc>
                <a:spcPts val="4848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Top Artists by Streams: </a:t>
            </a:r>
            <a:r>
              <a:rPr lang="en-US" b="true" sz="240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BTS , Taylor Swift, The Weeknd, Drake, Post Malone, Ariana Grande, Billie Eilish, Justin Bieber, Eminem, Maroon 5</a:t>
            </a:r>
            <a:r>
              <a:rPr lang="en-US" sz="24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.</a:t>
            </a:r>
          </a:p>
          <a:p>
            <a:pPr algn="l" marL="518160" indent="-259080" lvl="1">
              <a:lnSpc>
                <a:spcPts val="4848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Key Takeaway: K-pop and major U.S. pop artists dominate global streaming.</a:t>
            </a:r>
          </a:p>
          <a:p>
            <a:pPr algn="l">
              <a:lnSpc>
                <a:spcPts val="4848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0" y="-209550"/>
            <a:ext cx="18288000" cy="274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Total Spotify Streams</a:t>
            </a: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by Artist (Top 10)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</a:p>
          <a:p>
            <a:pPr algn="ctr">
              <a:lnSpc>
                <a:spcPts val="700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16230600" cy="7466076"/>
          </a:xfrm>
          <a:custGeom>
            <a:avLst/>
            <a:gdLst/>
            <a:ahLst/>
            <a:cxnLst/>
            <a:rect r="r" b="b" t="t" l="l"/>
            <a:pathLst>
              <a:path h="7466076" w="16230600">
                <a:moveTo>
                  <a:pt x="0" y="0"/>
                </a:moveTo>
                <a:lnTo>
                  <a:pt x="16230600" y="0"/>
                </a:lnTo>
                <a:lnTo>
                  <a:pt x="16230600" y="7466076"/>
                </a:lnTo>
                <a:lnTo>
                  <a:pt x="0" y="74660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8757523"/>
            <a:ext cx="18288000" cy="13571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53"/>
              </a:lnSpc>
            </a:pPr>
            <a:r>
              <a:rPr lang="en-US" sz="26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This indicates that the majority of tracks have moderate to high popularity, while extremely low- or high-popularity songs are rare.</a:t>
            </a:r>
          </a:p>
          <a:p>
            <a:pPr algn="l">
              <a:lnSpc>
                <a:spcPts val="5453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0" y="-209550"/>
            <a:ext cx="18288000" cy="274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Artist–</a:t>
            </a: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Track Popularit</a:t>
            </a: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y Histogram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</a:p>
          <a:p>
            <a:pPr algn="ctr">
              <a:lnSpc>
                <a:spcPts val="7000"/>
              </a:lnSpc>
              <a:spcBef>
                <a:spcPct val="0"/>
              </a:spcBef>
            </a:pP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13781" y="1170021"/>
            <a:ext cx="17456095" cy="5193188"/>
          </a:xfrm>
          <a:custGeom>
            <a:avLst/>
            <a:gdLst/>
            <a:ahLst/>
            <a:cxnLst/>
            <a:rect r="r" b="b" t="t" l="l"/>
            <a:pathLst>
              <a:path h="5193188" w="17456095">
                <a:moveTo>
                  <a:pt x="0" y="0"/>
                </a:moveTo>
                <a:lnTo>
                  <a:pt x="17456095" y="0"/>
                </a:lnTo>
                <a:lnTo>
                  <a:pt x="17456095" y="5193189"/>
                </a:lnTo>
                <a:lnTo>
                  <a:pt x="0" y="51931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6787" y="6315243"/>
            <a:ext cx="18134427" cy="35984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6254" indent="-308127" lvl="1">
              <a:lnSpc>
                <a:spcPts val="5765"/>
              </a:lnSpc>
              <a:buFont typeface="Arial"/>
              <a:buChar char="•"/>
            </a:pPr>
            <a:r>
              <a:rPr lang="en-US" sz="285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Pinkfong ranks #1 with the highest average YouTube likes, driven by viral content.</a:t>
            </a:r>
          </a:p>
          <a:p>
            <a:pPr algn="l">
              <a:lnSpc>
                <a:spcPts val="5765"/>
              </a:lnSpc>
            </a:pPr>
          </a:p>
          <a:p>
            <a:pPr algn="l" marL="616254" indent="-308127" lvl="1">
              <a:lnSpc>
                <a:spcPts val="5765"/>
              </a:lnSpc>
              <a:buFont typeface="Arial"/>
              <a:buChar char="•"/>
            </a:pPr>
            <a:r>
              <a:rPr lang="en-US" sz="285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Luis Fonsi and BTS follow with strong global engagement.</a:t>
            </a:r>
          </a:p>
          <a:p>
            <a:pPr algn="l">
              <a:lnSpc>
                <a:spcPts val="5765"/>
              </a:lnSpc>
            </a:pPr>
          </a:p>
          <a:p>
            <a:pPr algn="l" marL="616254" indent="-308127" lvl="1">
              <a:lnSpc>
                <a:spcPts val="5765"/>
              </a:lnSpc>
              <a:buFont typeface="Arial"/>
              <a:buChar char="•"/>
            </a:pPr>
            <a:r>
              <a:rPr lang="en-US" sz="2854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All top artists consistently surpass billions of streams, highlighting their major influence on the Spotify platform.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-209550"/>
            <a:ext cx="18288000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Average Y</a:t>
            </a: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ouTube Likes by Artist (Top 10)</a:t>
            </a:r>
          </a:p>
        </p:txBody>
      </p:sp>
    </p:spTree>
  </p:cSld>
  <p:clrMapOvr>
    <a:masterClrMapping/>
  </p:clrMapOvr>
  <p:transition spd="slow">
    <p:push dir="l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1110" y="1356408"/>
            <a:ext cx="17759491" cy="5175865"/>
          </a:xfrm>
          <a:custGeom>
            <a:avLst/>
            <a:gdLst/>
            <a:ahLst/>
            <a:cxnLst/>
            <a:rect r="r" b="b" t="t" l="l"/>
            <a:pathLst>
              <a:path h="5175865" w="17759491">
                <a:moveTo>
                  <a:pt x="0" y="0"/>
                </a:moveTo>
                <a:lnTo>
                  <a:pt x="17759492" y="0"/>
                </a:lnTo>
                <a:lnTo>
                  <a:pt x="17759492" y="5175865"/>
                </a:lnTo>
                <a:lnTo>
                  <a:pt x="0" y="51758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8" t="0" r="-248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837073"/>
            <a:ext cx="18288000" cy="3030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8" indent="-323849" lvl="1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 Top 10 Most Popular Tracks show that artists like Shaboozey, Sabrina Carpenter, Billie Eilish, and Kendrick Lamar dominate listener engagement with the highest popularity scores.</a:t>
            </a:r>
          </a:p>
          <a:p>
            <a:pPr algn="l" marL="647698" indent="-323849" lvl="1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This table highlights the top-ranked songs based on Spotify popularity scores. A Bar Song (Tipsy) by Shaboozey leads with the highest score of 96, followed closely by Sabrina Carpenter’s Espresso at 95.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-209550"/>
            <a:ext cx="18288000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Top 10 Most Popular Tracks From Spotify</a:t>
            </a:r>
          </a:p>
        </p:txBody>
      </p:sp>
    </p:spTree>
  </p:cSld>
  <p:clrMapOvr>
    <a:masterClrMapping/>
  </p:clrMapOvr>
  <p:transition spd="slow">
    <p:push dir="l"/>
  </p:transition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61110" y="1356408"/>
            <a:ext cx="17759491" cy="5175865"/>
          </a:xfrm>
          <a:custGeom>
            <a:avLst/>
            <a:gdLst/>
            <a:ahLst/>
            <a:cxnLst/>
            <a:rect r="r" b="b" t="t" l="l"/>
            <a:pathLst>
              <a:path h="5175865" w="17759491">
                <a:moveTo>
                  <a:pt x="0" y="0"/>
                </a:moveTo>
                <a:lnTo>
                  <a:pt x="17759492" y="0"/>
                </a:lnTo>
                <a:lnTo>
                  <a:pt x="17759492" y="5175865"/>
                </a:lnTo>
                <a:lnTo>
                  <a:pt x="0" y="51758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48" t="0" r="-248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6837073"/>
            <a:ext cx="18288000" cy="3030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8" indent="-323849" lvl="1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 Top 10 Most Popular Tracks show that artists like Shaboozey, Sabrina Carpenter, Billie Eilish, and Kendrick Lamar dominate listener engagement with the highest popularity scores.</a:t>
            </a:r>
          </a:p>
          <a:p>
            <a:pPr algn="l" marL="647698" indent="-323849" lvl="1">
              <a:lnSpc>
                <a:spcPts val="605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This table highlights the top-ranked songs based on Spotify popularity scores. A Bar Song (Tipsy) by Shaboozey leads with the highest score of 96, followed closely by Sabrina Carpenter’s Espresso at 95.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-209550"/>
            <a:ext cx="18288000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Top 10 Most Popular Tracks From Spotify</a:t>
            </a:r>
          </a:p>
        </p:txBody>
      </p:sp>
    </p:spTree>
  </p:cSld>
  <p:clrMapOvr>
    <a:masterClrMapping/>
  </p:clrMapOvr>
  <p:transition spd="slow">
    <p:push dir="l"/>
  </p:transition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222493" y="1353693"/>
            <a:ext cx="14451615" cy="83966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46" indent="-377823" lvl="1">
              <a:lnSpc>
                <a:spcPts val="738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Spotify popularity is stable but influenced by industry trends.</a:t>
            </a:r>
          </a:p>
          <a:p>
            <a:pPr algn="l" marL="755646" indent="-377823" lvl="1">
              <a:lnSpc>
                <a:spcPts val="738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Strong correlation between Shazam searches, Spotify streams, and YouTube views.</a:t>
            </a:r>
          </a:p>
          <a:p>
            <a:pPr algn="l" marL="755646" indent="-377823" lvl="1">
              <a:lnSpc>
                <a:spcPts val="738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BTS, BLACKPINK, Ariana Grande, Billie Eilish, and Taylor Swift dominate across metrics.</a:t>
            </a:r>
          </a:p>
          <a:p>
            <a:pPr algn="l" marL="777235" indent="-388618" lvl="1">
              <a:lnSpc>
                <a:spcPts val="7595"/>
              </a:lnSpc>
              <a:buFont typeface="Arial"/>
              <a:buChar char="•"/>
            </a:pPr>
            <a:r>
              <a:rPr lang="en-US" sz="35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YouTube activity is a strong predictor of Spotify performance.</a:t>
            </a:r>
          </a:p>
          <a:p>
            <a:pPr algn="l" marL="755646" indent="-377823" lvl="1">
              <a:lnSpc>
                <a:spcPts val="7384"/>
              </a:lnSpc>
              <a:buFont typeface="Arial"/>
              <a:buChar char="•"/>
            </a:pPr>
            <a:r>
              <a:rPr lang="en-US" sz="34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Streaming behavior reflects global fan culture and digital consumption patterns.</a:t>
            </a:r>
          </a:p>
          <a:p>
            <a:pPr algn="l">
              <a:lnSpc>
                <a:spcPts val="7384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0" y="-209550"/>
            <a:ext cx="18288000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Key</a:t>
            </a: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Findings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234006">
            <a:off x="-4562739" y="-3851306"/>
            <a:ext cx="7713034" cy="7702611"/>
          </a:xfrm>
          <a:custGeom>
            <a:avLst/>
            <a:gdLst/>
            <a:ahLst/>
            <a:cxnLst/>
            <a:rect r="r" b="b" t="t" l="l"/>
            <a:pathLst>
              <a:path h="7702611" w="7713034">
                <a:moveTo>
                  <a:pt x="0" y="0"/>
                </a:moveTo>
                <a:lnTo>
                  <a:pt x="7713034" y="0"/>
                </a:lnTo>
                <a:lnTo>
                  <a:pt x="7713034" y="7702612"/>
                </a:lnTo>
                <a:lnTo>
                  <a:pt x="0" y="77026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-2455737">
            <a:off x="14431483" y="6728434"/>
            <a:ext cx="7713034" cy="7702611"/>
          </a:xfrm>
          <a:custGeom>
            <a:avLst/>
            <a:gdLst/>
            <a:ahLst/>
            <a:cxnLst/>
            <a:rect r="r" b="b" t="t" l="l"/>
            <a:pathLst>
              <a:path h="7702611" w="7713034">
                <a:moveTo>
                  <a:pt x="0" y="0"/>
                </a:moveTo>
                <a:lnTo>
                  <a:pt x="7713034" y="0"/>
                </a:lnTo>
                <a:lnTo>
                  <a:pt x="7713034" y="7702612"/>
                </a:lnTo>
                <a:lnTo>
                  <a:pt x="0" y="77026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  <p:transition spd="slow">
    <p:push dir="l"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84116" y="1207767"/>
            <a:ext cx="16230600" cy="7309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3593" indent="-431796" lvl="1">
              <a:lnSpc>
                <a:spcPts val="971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This project demonstrates how multi-platform metrics help analyze artist success.</a:t>
            </a:r>
          </a:p>
          <a:p>
            <a:pPr algn="l" marL="863593" indent="-431796" lvl="1">
              <a:lnSpc>
                <a:spcPts val="971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Spotify and YouTube provide valuable insights into listener engagement.</a:t>
            </a:r>
          </a:p>
          <a:p>
            <a:pPr algn="l" marL="863593" indent="-431796" lvl="1">
              <a:lnSpc>
                <a:spcPts val="971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Trend analysis helps predict future popularity patterns.</a:t>
            </a:r>
          </a:p>
          <a:p>
            <a:pPr algn="l" marL="863593" indent="-431796" lvl="1">
              <a:lnSpc>
                <a:spcPts val="9719"/>
              </a:lnSpc>
              <a:buFont typeface="Arial"/>
              <a:buChar char="•"/>
            </a:pPr>
            <a:r>
              <a:rPr lang="en-US" sz="39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 dashboard provides a powerful visualization tool for understanding digital music consumption.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-209550"/>
            <a:ext cx="18288000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</a:t>
            </a: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nclusion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-2455737">
            <a:off x="14571929" y="7173181"/>
            <a:ext cx="7713034" cy="7702611"/>
          </a:xfrm>
          <a:custGeom>
            <a:avLst/>
            <a:gdLst/>
            <a:ahLst/>
            <a:cxnLst/>
            <a:rect r="r" b="b" t="t" l="l"/>
            <a:pathLst>
              <a:path h="7702611" w="7713034">
                <a:moveTo>
                  <a:pt x="0" y="0"/>
                </a:moveTo>
                <a:lnTo>
                  <a:pt x="7713034" y="0"/>
                </a:lnTo>
                <a:lnTo>
                  <a:pt x="7713034" y="7702611"/>
                </a:lnTo>
                <a:lnTo>
                  <a:pt x="0" y="77026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-2455737">
            <a:off x="-5195627" y="-3471893"/>
            <a:ext cx="7713034" cy="7702611"/>
          </a:xfrm>
          <a:custGeom>
            <a:avLst/>
            <a:gdLst/>
            <a:ahLst/>
            <a:cxnLst/>
            <a:rect r="r" b="b" t="t" l="l"/>
            <a:pathLst>
              <a:path h="7702611" w="7713034">
                <a:moveTo>
                  <a:pt x="0" y="0"/>
                </a:moveTo>
                <a:lnTo>
                  <a:pt x="7713035" y="0"/>
                </a:lnTo>
                <a:lnTo>
                  <a:pt x="7713035" y="7702611"/>
                </a:lnTo>
                <a:lnTo>
                  <a:pt x="0" y="77026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  <p:transition spd="slow">
    <p:push dir="l"/>
  </p:transition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539913"/>
            <a:ext cx="18288000" cy="2199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79"/>
              </a:lnSpc>
            </a:pPr>
            <a:r>
              <a:rPr lang="en-US" sz="12999" b="true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Thank You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224659" y="3340892"/>
            <a:ext cx="5838682" cy="6946108"/>
            <a:chOff x="0" y="0"/>
            <a:chExt cx="7784909" cy="9261478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/>
            <a:srcRect l="32322" t="0" r="11639" b="0"/>
            <a:stretch>
              <a:fillRect/>
            </a:stretch>
          </p:blipFill>
          <p:spPr>
            <a:xfrm flipH="true" flipV="false">
              <a:off x="0" y="0"/>
              <a:ext cx="7784909" cy="9261478"/>
            </a:xfrm>
            <a:prstGeom prst="rect">
              <a:avLst/>
            </a:prstGeom>
          </p:spPr>
        </p:pic>
      </p:grpSp>
      <p:sp>
        <p:nvSpPr>
          <p:cNvPr name="Freeform 5" id="5"/>
          <p:cNvSpPr/>
          <p:nvPr/>
        </p:nvSpPr>
        <p:spPr>
          <a:xfrm flipH="false" flipV="false" rot="-2455737">
            <a:off x="14431483" y="-3406559"/>
            <a:ext cx="7713034" cy="7702611"/>
          </a:xfrm>
          <a:custGeom>
            <a:avLst/>
            <a:gdLst/>
            <a:ahLst/>
            <a:cxnLst/>
            <a:rect r="r" b="b" t="t" l="l"/>
            <a:pathLst>
              <a:path h="7702611" w="7713034">
                <a:moveTo>
                  <a:pt x="0" y="0"/>
                </a:moveTo>
                <a:lnTo>
                  <a:pt x="7713034" y="0"/>
                </a:lnTo>
                <a:lnTo>
                  <a:pt x="7713034" y="7702611"/>
                </a:lnTo>
                <a:lnTo>
                  <a:pt x="0" y="77026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-2455737">
            <a:off x="-3649839" y="-3406559"/>
            <a:ext cx="7713034" cy="7702611"/>
          </a:xfrm>
          <a:custGeom>
            <a:avLst/>
            <a:gdLst/>
            <a:ahLst/>
            <a:cxnLst/>
            <a:rect r="r" b="b" t="t" l="l"/>
            <a:pathLst>
              <a:path h="7702611" w="7713034">
                <a:moveTo>
                  <a:pt x="0" y="0"/>
                </a:moveTo>
                <a:lnTo>
                  <a:pt x="7713034" y="0"/>
                </a:lnTo>
                <a:lnTo>
                  <a:pt x="7713034" y="7702611"/>
                </a:lnTo>
                <a:lnTo>
                  <a:pt x="0" y="77026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7858137" y="0"/>
            <a:ext cx="2571726" cy="2571726"/>
          </a:xfrm>
          <a:custGeom>
            <a:avLst/>
            <a:gdLst/>
            <a:ahLst/>
            <a:cxnLst/>
            <a:rect r="r" b="b" t="t" l="l"/>
            <a:pathLst>
              <a:path h="2571726" w="2571726">
                <a:moveTo>
                  <a:pt x="0" y="0"/>
                </a:moveTo>
                <a:lnTo>
                  <a:pt x="2571726" y="0"/>
                </a:lnTo>
                <a:lnTo>
                  <a:pt x="2571726" y="2571726"/>
                </a:lnTo>
                <a:lnTo>
                  <a:pt x="0" y="25717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891" t="-7779" r="-10002" b="-11113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10162950" y="2161950"/>
            <a:ext cx="10287000" cy="5963100"/>
            <a:chOff x="0" y="0"/>
            <a:chExt cx="2709333" cy="15705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3" cy="1570528"/>
            </a:xfrm>
            <a:custGeom>
              <a:avLst/>
              <a:gdLst/>
              <a:ahLst/>
              <a:cxnLst/>
              <a:rect r="r" b="b" t="t" l="l"/>
              <a:pathLst>
                <a:path h="1570528" w="2709333">
                  <a:moveTo>
                    <a:pt x="0" y="0"/>
                  </a:moveTo>
                  <a:lnTo>
                    <a:pt x="2709333" y="0"/>
                  </a:lnTo>
                  <a:lnTo>
                    <a:pt x="2709333" y="1570528"/>
                  </a:lnTo>
                  <a:lnTo>
                    <a:pt x="0" y="1570528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709333" cy="15991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1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868109" y="3357077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1160978"/>
            <a:ext cx="16554371" cy="4357246"/>
            <a:chOff x="0" y="0"/>
            <a:chExt cx="22072495" cy="5809661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4"/>
            <a:srcRect l="0" t="28967" r="0" b="28967"/>
            <a:stretch>
              <a:fillRect/>
            </a:stretch>
          </p:blipFill>
          <p:spPr>
            <a:xfrm flipH="false" flipV="false">
              <a:off x="0" y="0"/>
              <a:ext cx="22072495" cy="5809661"/>
            </a:xfrm>
            <a:prstGeom prst="rect">
              <a:avLst/>
            </a:prstGeom>
          </p:spPr>
        </p:pic>
      </p:grpSp>
      <p:sp>
        <p:nvSpPr>
          <p:cNvPr name="TextBox 8" id="8"/>
          <p:cNvSpPr txBox="true"/>
          <p:nvPr/>
        </p:nvSpPr>
        <p:spPr>
          <a:xfrm rot="0">
            <a:off x="4377399" y="10287"/>
            <a:ext cx="9533202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What is Spotify?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24849" y="5566814"/>
            <a:ext cx="15886520" cy="50010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34058" indent="-367029" lvl="1">
              <a:lnSpc>
                <a:spcPts val="7921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Spotify is a digital music, podcast, and video streaming service.</a:t>
            </a:r>
          </a:p>
          <a:p>
            <a:pPr algn="just" marL="734058" indent="-367029" lvl="1">
              <a:lnSpc>
                <a:spcPts val="7921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Founded in 2006 in Sweden by Daniel Ek &amp; Martin Lorentzon.</a:t>
            </a:r>
          </a:p>
          <a:p>
            <a:pPr algn="just" marL="734058" indent="-367029" lvl="1">
              <a:lnSpc>
                <a:spcPts val="7921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Released globally in 2008.</a:t>
            </a:r>
          </a:p>
          <a:p>
            <a:pPr algn="just" marL="734058" indent="-367029" lvl="1">
              <a:lnSpc>
                <a:spcPts val="7921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Allows users to access millions of songs instantly on any device.</a:t>
            </a:r>
          </a:p>
          <a:p>
            <a:pPr algn="just">
              <a:lnSpc>
                <a:spcPts val="8455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3506052" y="5837934"/>
            <a:ext cx="3753248" cy="3753248"/>
          </a:xfrm>
          <a:custGeom>
            <a:avLst/>
            <a:gdLst/>
            <a:ahLst/>
            <a:cxnLst/>
            <a:rect r="r" b="b" t="t" l="l"/>
            <a:pathLst>
              <a:path h="3753248" w="3753248">
                <a:moveTo>
                  <a:pt x="0" y="0"/>
                </a:moveTo>
                <a:lnTo>
                  <a:pt x="3753248" y="0"/>
                </a:lnTo>
                <a:lnTo>
                  <a:pt x="3753248" y="3753248"/>
                </a:lnTo>
                <a:lnTo>
                  <a:pt x="0" y="375324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891" t="-7779" r="-10002" b="-11113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025060" y="2210789"/>
            <a:ext cx="9538540" cy="5865422"/>
            <a:chOff x="0" y="0"/>
            <a:chExt cx="12718053" cy="7820563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4868" r="0" b="4868"/>
            <a:stretch>
              <a:fillRect/>
            </a:stretch>
          </p:blipFill>
          <p:spPr>
            <a:xfrm flipH="false" flipV="false">
              <a:off x="0" y="0"/>
              <a:ext cx="12718053" cy="7820563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1422944" y="-209550"/>
            <a:ext cx="15836356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Why Spotify is popular?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21339" y="1152255"/>
            <a:ext cx="10332837" cy="8163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646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Easy access to a massive music library.</a:t>
            </a:r>
          </a:p>
          <a:p>
            <a:pPr algn="l">
              <a:lnSpc>
                <a:spcPts val="6464"/>
              </a:lnSpc>
            </a:pPr>
          </a:p>
          <a:p>
            <a:pPr algn="l" marL="690881" indent="-345440" lvl="1">
              <a:lnSpc>
                <a:spcPts val="646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Personalized music recommendations.</a:t>
            </a:r>
          </a:p>
          <a:p>
            <a:pPr algn="l">
              <a:lnSpc>
                <a:spcPts val="6464"/>
              </a:lnSpc>
            </a:pPr>
          </a:p>
          <a:p>
            <a:pPr algn="l" marL="690881" indent="-345440" lvl="1">
              <a:lnSpc>
                <a:spcPts val="646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C</a:t>
            </a: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urated playlists for every mood.</a:t>
            </a:r>
          </a:p>
          <a:p>
            <a:pPr algn="l">
              <a:lnSpc>
                <a:spcPts val="6464"/>
              </a:lnSpc>
            </a:pPr>
          </a:p>
          <a:p>
            <a:pPr algn="l" marL="690881" indent="-345440" lvl="1">
              <a:lnSpc>
                <a:spcPts val="646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Works across phone, laptop, tablet, </a:t>
            </a:r>
          </a:p>
          <a:p>
            <a:pPr algn="l">
              <a:lnSpc>
                <a:spcPts val="6464"/>
              </a:lnSpc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       </a:t>
            </a: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smart speakers, cars.</a:t>
            </a:r>
          </a:p>
          <a:p>
            <a:pPr algn="l">
              <a:lnSpc>
                <a:spcPts val="6464"/>
              </a:lnSpc>
            </a:pPr>
          </a:p>
          <a:p>
            <a:pPr algn="l" marL="690881" indent="-345440" lvl="1">
              <a:lnSpc>
                <a:spcPts val="646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Offers both free and premium options.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29169" y="6666591"/>
            <a:ext cx="3544439" cy="3544439"/>
          </a:xfrm>
          <a:custGeom>
            <a:avLst/>
            <a:gdLst/>
            <a:ahLst/>
            <a:cxnLst/>
            <a:rect r="r" b="b" t="t" l="l"/>
            <a:pathLst>
              <a:path h="3544439" w="3544439">
                <a:moveTo>
                  <a:pt x="0" y="0"/>
                </a:moveTo>
                <a:lnTo>
                  <a:pt x="3544439" y="0"/>
                </a:lnTo>
                <a:lnTo>
                  <a:pt x="3544439" y="3544439"/>
                </a:lnTo>
                <a:lnTo>
                  <a:pt x="0" y="35444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329399" y="6944372"/>
            <a:ext cx="5922641" cy="3266658"/>
            <a:chOff x="0" y="0"/>
            <a:chExt cx="7896854" cy="4355544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26664" r="15640" b="3542"/>
            <a:stretch>
              <a:fillRect/>
            </a:stretch>
          </p:blipFill>
          <p:spPr>
            <a:xfrm flipH="false" flipV="false">
              <a:off x="0" y="0"/>
              <a:ext cx="7896854" cy="4355544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>
            <a:off x="10066387" y="5278409"/>
            <a:ext cx="6492240" cy="0"/>
          </a:xfrm>
          <a:prstGeom prst="line">
            <a:avLst/>
          </a:prstGeom>
          <a:ln cap="flat" w="38100">
            <a:solidFill>
              <a:srgbClr val="23DC6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091422" y="2094342"/>
            <a:ext cx="6678621" cy="2026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52"/>
              </a:lnSpc>
            </a:pPr>
            <a:r>
              <a:rPr lang="en-US" b="true" sz="12151">
                <a:solidFill>
                  <a:srgbClr val="E2A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2136M+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86834" y="2094342"/>
            <a:ext cx="7572466" cy="2026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52"/>
              </a:lnSpc>
            </a:pPr>
            <a:r>
              <a:rPr lang="en-US" b="true" sz="12151">
                <a:solidFill>
                  <a:srgbClr val="E2A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600M+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910505"/>
            <a:ext cx="6171120" cy="6730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92"/>
              </a:lnSpc>
            </a:pPr>
            <a:r>
              <a:rPr lang="en-US" sz="3077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Paid Premium Subscribers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954990" y="3924459"/>
            <a:ext cx="6171120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60"/>
              </a:lnSpc>
            </a:pPr>
            <a:r>
              <a:rPr lang="en-US" sz="30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Monthly Active Users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553497" y="-252235"/>
            <a:ext cx="11167616" cy="1556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361"/>
              </a:lnSpc>
              <a:spcBef>
                <a:spcPct val="0"/>
              </a:spcBef>
            </a:pPr>
            <a:r>
              <a:rPr lang="en-US" b="true" sz="8115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Spotify in Numbers (2024)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561251" y="6089562"/>
            <a:ext cx="9823631" cy="3778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52"/>
              </a:lnSpc>
            </a:pPr>
            <a:r>
              <a:rPr lang="en-US" b="true" sz="12151">
                <a:solidFill>
                  <a:srgbClr val="E2A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100M+</a:t>
            </a:r>
          </a:p>
          <a:p>
            <a:pPr algn="ctr">
              <a:lnSpc>
                <a:spcPts val="13852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0387507" y="8143361"/>
            <a:ext cx="6171120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60"/>
              </a:lnSpc>
            </a:pPr>
            <a:r>
              <a:rPr lang="en-US" sz="30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Tracks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96359" y="6089562"/>
            <a:ext cx="5635802" cy="20261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852"/>
              </a:lnSpc>
            </a:pPr>
            <a:r>
              <a:rPr lang="en-US" b="true" sz="12151">
                <a:solidFill>
                  <a:srgbClr val="E2A9F1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180+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58049" y="8229261"/>
            <a:ext cx="6171120" cy="659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60"/>
              </a:lnSpc>
            </a:pPr>
            <a:r>
              <a:rPr lang="en-US" sz="30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Countries</a:t>
            </a:r>
          </a:p>
        </p:txBody>
      </p:sp>
      <p:sp>
        <p:nvSpPr>
          <p:cNvPr name="AutoShape 15" id="15"/>
          <p:cNvSpPr/>
          <p:nvPr/>
        </p:nvSpPr>
        <p:spPr>
          <a:xfrm>
            <a:off x="1024053" y="5259359"/>
            <a:ext cx="6492240" cy="0"/>
          </a:xfrm>
          <a:prstGeom prst="line">
            <a:avLst/>
          </a:prstGeom>
          <a:ln cap="flat" w="38100">
            <a:solidFill>
              <a:srgbClr val="23DC6D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25822" y="-81245"/>
            <a:ext cx="15836356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Project 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126217" y="936934"/>
            <a:ext cx="15133083" cy="83213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3675" indent="-316838" lvl="1">
              <a:lnSpc>
                <a:spcPts val="7337"/>
              </a:lnSpc>
              <a:buFont typeface="Arial"/>
              <a:buChar char="•"/>
            </a:pPr>
            <a:r>
              <a:rPr lang="en-US" sz="293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This project analyzes a Spotify dataset with 1,527 artists and 3,401 tracks.</a:t>
            </a:r>
          </a:p>
          <a:p>
            <a:pPr algn="l">
              <a:lnSpc>
                <a:spcPts val="7337"/>
              </a:lnSpc>
            </a:pPr>
          </a:p>
          <a:p>
            <a:pPr algn="l" marL="633675" indent="-316838" lvl="1">
              <a:lnSpc>
                <a:spcPts val="7337"/>
              </a:lnSpc>
              <a:buFont typeface="Arial"/>
              <a:buChar char="•"/>
            </a:pPr>
            <a:r>
              <a:rPr lang="en-US" sz="293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 goal is to understand music trends, popularity patterns, and cross-platform engagement.</a:t>
            </a:r>
          </a:p>
          <a:p>
            <a:pPr algn="l">
              <a:lnSpc>
                <a:spcPts val="7337"/>
              </a:lnSpc>
            </a:pPr>
          </a:p>
          <a:p>
            <a:pPr algn="just" marL="633675" indent="-316838" lvl="1">
              <a:lnSpc>
                <a:spcPts val="7337"/>
              </a:lnSpc>
              <a:buFont typeface="Arial"/>
              <a:buChar char="•"/>
            </a:pPr>
            <a:r>
              <a:rPr lang="en-US" sz="293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 da</a:t>
            </a:r>
            <a:r>
              <a:rPr lang="en-US" sz="293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shboard explores Spotify Streams, Shazam Counts, YouTube </a:t>
            </a:r>
            <a:r>
              <a:rPr lang="en-US" sz="293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Lik</a:t>
            </a:r>
            <a:r>
              <a:rPr lang="en-US" sz="293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es,  and Popularity Scores.</a:t>
            </a:r>
          </a:p>
          <a:p>
            <a:pPr algn="just">
              <a:lnSpc>
                <a:spcPts val="7337"/>
              </a:lnSpc>
            </a:pPr>
          </a:p>
          <a:p>
            <a:pPr algn="l" marL="633675" indent="-316838" lvl="1">
              <a:lnSpc>
                <a:spcPts val="7337"/>
              </a:lnSpc>
              <a:buFont typeface="Arial"/>
              <a:buChar char="•"/>
            </a:pPr>
            <a:r>
              <a:rPr lang="en-US" sz="2935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Visualizations were built in Grafana and data processed using SQL / BigQuery.</a:t>
            </a:r>
          </a:p>
          <a:p>
            <a:pPr algn="l">
              <a:lnSpc>
                <a:spcPts val="7337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-2455737">
            <a:off x="14431483" y="-4284785"/>
            <a:ext cx="7713034" cy="7702611"/>
          </a:xfrm>
          <a:custGeom>
            <a:avLst/>
            <a:gdLst/>
            <a:ahLst/>
            <a:cxnLst/>
            <a:rect r="r" b="b" t="t" l="l"/>
            <a:pathLst>
              <a:path h="7702611" w="7713034">
                <a:moveTo>
                  <a:pt x="0" y="0"/>
                </a:moveTo>
                <a:lnTo>
                  <a:pt x="7713034" y="0"/>
                </a:lnTo>
                <a:lnTo>
                  <a:pt x="7713034" y="7702611"/>
                </a:lnTo>
                <a:lnTo>
                  <a:pt x="0" y="770261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-2989982">
            <a:off x="-4592148" y="6582640"/>
            <a:ext cx="7713034" cy="7702611"/>
          </a:xfrm>
          <a:custGeom>
            <a:avLst/>
            <a:gdLst/>
            <a:ahLst/>
            <a:cxnLst/>
            <a:rect r="r" b="b" t="t" l="l"/>
            <a:pathLst>
              <a:path h="7702611" w="7713034">
                <a:moveTo>
                  <a:pt x="0" y="0"/>
                </a:moveTo>
                <a:lnTo>
                  <a:pt x="7713034" y="0"/>
                </a:lnTo>
                <a:lnTo>
                  <a:pt x="7713034" y="7702612"/>
                </a:lnTo>
                <a:lnTo>
                  <a:pt x="0" y="77026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9437" y="809625"/>
            <a:ext cx="17959577" cy="5639023"/>
          </a:xfrm>
          <a:custGeom>
            <a:avLst/>
            <a:gdLst/>
            <a:ahLst/>
            <a:cxnLst/>
            <a:rect r="r" b="b" t="t" l="l"/>
            <a:pathLst>
              <a:path h="5639023" w="17959577">
                <a:moveTo>
                  <a:pt x="0" y="0"/>
                </a:moveTo>
                <a:lnTo>
                  <a:pt x="17959577" y="0"/>
                </a:lnTo>
                <a:lnTo>
                  <a:pt x="17959577" y="5639023"/>
                </a:lnTo>
                <a:lnTo>
                  <a:pt x="0" y="56390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59" r="0" b="-55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25822" y="-158750"/>
            <a:ext cx="15836356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Dataset Summary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25822" y="6380337"/>
            <a:ext cx="9065498" cy="56177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55"/>
              </a:lnSpc>
            </a:pPr>
            <a:r>
              <a:rPr lang="en-US" sz="3199">
                <a:solidFill>
                  <a:srgbClr val="FCFCFC"/>
                </a:solidFill>
                <a:latin typeface="Calibri (MS)"/>
                <a:ea typeface="Calibri (MS)"/>
                <a:cs typeface="Calibri (MS)"/>
                <a:sym typeface="Calibri (MS)"/>
              </a:rPr>
              <a:t>Key information about the dataset:</a:t>
            </a:r>
          </a:p>
          <a:p>
            <a:pPr algn="l" marL="690879" indent="-345439" lvl="1">
              <a:lnSpc>
                <a:spcPts val="7455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Total artists: 1,527</a:t>
            </a:r>
          </a:p>
          <a:p>
            <a:pPr algn="l" marL="690879" indent="-345439" lvl="1">
              <a:lnSpc>
                <a:spcPts val="7455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Total tracks: 3,401</a:t>
            </a:r>
          </a:p>
          <a:p>
            <a:pPr algn="l" marL="690879" indent="-345439" lvl="1">
              <a:lnSpc>
                <a:spcPts val="7455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Date range: 1987 – 2024</a:t>
            </a:r>
          </a:p>
          <a:p>
            <a:pPr algn="l">
              <a:lnSpc>
                <a:spcPts val="7455"/>
              </a:lnSpc>
            </a:pPr>
          </a:p>
          <a:p>
            <a:pPr algn="l">
              <a:lnSpc>
                <a:spcPts val="7455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159225" y="6380337"/>
            <a:ext cx="8309038" cy="6556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7"/>
              </a:lnSpc>
            </a:pPr>
            <a:r>
              <a:rPr lang="en-US" sz="3199">
                <a:solidFill>
                  <a:srgbClr val="FCFCFC"/>
                </a:solidFill>
                <a:latin typeface="Calibri (MS)"/>
                <a:ea typeface="Calibri (MS)"/>
                <a:cs typeface="Calibri (MS)"/>
                <a:sym typeface="Calibri (MS)"/>
              </a:rPr>
              <a:t>Contains features such as:</a:t>
            </a:r>
          </a:p>
          <a:p>
            <a:pPr algn="l" marL="690871" indent="-345435" lvl="1">
              <a:lnSpc>
                <a:spcPts val="7487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Spotify streams, YouTube views &amp; likes</a:t>
            </a:r>
          </a:p>
          <a:p>
            <a:pPr algn="l" marL="690871" indent="-345435" lvl="1">
              <a:lnSpc>
                <a:spcPts val="7487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Shazam counts, Track popularity score</a:t>
            </a:r>
          </a:p>
          <a:p>
            <a:pPr algn="l" marL="690871" indent="-345435" lvl="1">
              <a:lnSpc>
                <a:spcPts val="7487"/>
              </a:lnSpc>
              <a:buFont typeface="Arial"/>
              <a:buChar char="•"/>
            </a:pPr>
            <a:r>
              <a:rPr lang="en-US" sz="31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Artist name,Track name,Release year</a:t>
            </a:r>
          </a:p>
          <a:p>
            <a:pPr algn="l">
              <a:lnSpc>
                <a:spcPts val="7487"/>
              </a:lnSpc>
            </a:pPr>
          </a:p>
          <a:p>
            <a:pPr algn="l">
              <a:lnSpc>
                <a:spcPts val="7487"/>
              </a:lnSpc>
            </a:pPr>
          </a:p>
          <a:p>
            <a:pPr algn="l">
              <a:lnSpc>
                <a:spcPts val="7487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758825"/>
            <a:ext cx="8937531" cy="4522303"/>
          </a:xfrm>
          <a:custGeom>
            <a:avLst/>
            <a:gdLst/>
            <a:ahLst/>
            <a:cxnLst/>
            <a:rect r="r" b="b" t="t" l="l"/>
            <a:pathLst>
              <a:path h="4522303" w="8937531">
                <a:moveTo>
                  <a:pt x="0" y="0"/>
                </a:moveTo>
                <a:lnTo>
                  <a:pt x="8937531" y="0"/>
                </a:lnTo>
                <a:lnTo>
                  <a:pt x="8937531" y="4522303"/>
                </a:lnTo>
                <a:lnTo>
                  <a:pt x="0" y="45223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337" r="0" b="-533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5465594"/>
            <a:ext cx="8937531" cy="4358281"/>
          </a:xfrm>
          <a:custGeom>
            <a:avLst/>
            <a:gdLst/>
            <a:ahLst/>
            <a:cxnLst/>
            <a:rect r="r" b="b" t="t" l="l"/>
            <a:pathLst>
              <a:path h="4358281" w="8937531">
                <a:moveTo>
                  <a:pt x="0" y="0"/>
                </a:moveTo>
                <a:lnTo>
                  <a:pt x="8937531" y="0"/>
                </a:lnTo>
                <a:lnTo>
                  <a:pt x="8937531" y="4358281"/>
                </a:lnTo>
                <a:lnTo>
                  <a:pt x="0" y="43582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463" t="-3557" r="0" b="-932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0" y="-209550"/>
            <a:ext cx="18288000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Total Artists &amp; Tracks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6030" y="1737867"/>
            <a:ext cx="8977970" cy="7520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8828" indent="-399414" lvl="1">
              <a:lnSpc>
                <a:spcPts val="7473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Shows the size and divers</a:t>
            </a:r>
            <a:r>
              <a:rPr lang="en-US" sz="36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ity of the dataset.</a:t>
            </a:r>
          </a:p>
          <a:p>
            <a:pPr algn="l">
              <a:lnSpc>
                <a:spcPts val="7473"/>
              </a:lnSpc>
            </a:pPr>
          </a:p>
          <a:p>
            <a:pPr algn="l" marL="798828" indent="-399414" lvl="1">
              <a:lnSpc>
                <a:spcPts val="7473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Helps understand how many artists and songs contribute to streaming trends.</a:t>
            </a:r>
          </a:p>
          <a:p>
            <a:pPr algn="l">
              <a:lnSpc>
                <a:spcPts val="7473"/>
              </a:lnSpc>
            </a:pPr>
          </a:p>
          <a:p>
            <a:pPr algn="l" marL="798828" indent="-399414" lvl="1">
              <a:lnSpc>
                <a:spcPts val="7473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L</a:t>
            </a:r>
            <a:r>
              <a:rPr lang="en-US" sz="3699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arge dataset more reliable trend insights.</a:t>
            </a:r>
          </a:p>
          <a:p>
            <a:pPr algn="l">
              <a:lnSpc>
                <a:spcPts val="7473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960817"/>
            <a:ext cx="16230600" cy="7425499"/>
          </a:xfrm>
          <a:custGeom>
            <a:avLst/>
            <a:gdLst/>
            <a:ahLst/>
            <a:cxnLst/>
            <a:rect r="r" b="b" t="t" l="l"/>
            <a:pathLst>
              <a:path h="7425499" w="16230600">
                <a:moveTo>
                  <a:pt x="0" y="0"/>
                </a:moveTo>
                <a:lnTo>
                  <a:pt x="16230600" y="0"/>
                </a:lnTo>
                <a:lnTo>
                  <a:pt x="16230600" y="7425499"/>
                </a:lnTo>
                <a:lnTo>
                  <a:pt x="0" y="74254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-139029"/>
            <a:ext cx="18288000" cy="2740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Average Spotify Popularity Over Time</a:t>
            </a:r>
          </a:p>
          <a:p>
            <a:pPr algn="ctr">
              <a:lnSpc>
                <a:spcPts val="7000"/>
              </a:lnSpc>
            </a:pPr>
          </a:p>
          <a:p>
            <a:pPr algn="ctr">
              <a:lnSpc>
                <a:spcPts val="70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0" y="7038848"/>
            <a:ext cx="18288000" cy="3248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64"/>
              </a:lnSpc>
            </a:pPr>
          </a:p>
          <a:p>
            <a:pPr algn="l">
              <a:lnSpc>
                <a:spcPts val="6464"/>
              </a:lnSpc>
            </a:pPr>
          </a:p>
          <a:p>
            <a:pPr algn="ctr" marL="690881" indent="-345440" lvl="1">
              <a:lnSpc>
                <a:spcPts val="646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Spotify popularity is influenced by Genre Trends, Viral Moments, and Artist breakthroughs.</a:t>
            </a:r>
          </a:p>
          <a:p>
            <a:pPr algn="l">
              <a:lnSpc>
                <a:spcPts val="6464"/>
              </a:lnSpc>
            </a:pP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890707" y="1028700"/>
            <a:ext cx="8714962" cy="8714962"/>
          </a:xfrm>
          <a:custGeom>
            <a:avLst/>
            <a:gdLst/>
            <a:ahLst/>
            <a:cxnLst/>
            <a:rect r="r" b="b" t="t" l="l"/>
            <a:pathLst>
              <a:path h="8714962" w="8714962">
                <a:moveTo>
                  <a:pt x="0" y="0"/>
                </a:moveTo>
                <a:lnTo>
                  <a:pt x="8714962" y="0"/>
                </a:lnTo>
                <a:lnTo>
                  <a:pt x="8714962" y="8714962"/>
                </a:lnTo>
                <a:lnTo>
                  <a:pt x="0" y="87149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1028700"/>
            <a:ext cx="16230600" cy="7466076"/>
          </a:xfrm>
          <a:custGeom>
            <a:avLst/>
            <a:gdLst/>
            <a:ahLst/>
            <a:cxnLst/>
            <a:rect r="r" b="b" t="t" l="l"/>
            <a:pathLst>
              <a:path h="7466076" w="16230600">
                <a:moveTo>
                  <a:pt x="0" y="0"/>
                </a:moveTo>
                <a:lnTo>
                  <a:pt x="16230600" y="0"/>
                </a:lnTo>
                <a:lnTo>
                  <a:pt x="16230600" y="7466076"/>
                </a:lnTo>
                <a:lnTo>
                  <a:pt x="0" y="74660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-139029"/>
            <a:ext cx="18288000" cy="968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23DC6D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Spotify Streams vs. YouTube Views (Trend Chart)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8370951"/>
            <a:ext cx="18288000" cy="16565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66"/>
              </a:lnSpc>
            </a:pPr>
            <a:r>
              <a:rPr lang="en-US" sz="33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The</a:t>
            </a:r>
            <a:r>
              <a:rPr lang="en-US" sz="3300">
                <a:solidFill>
                  <a:srgbClr val="FFFFFF"/>
                </a:solidFill>
                <a:latin typeface="Calibri (MS)"/>
                <a:ea typeface="Calibri (MS)"/>
                <a:cs typeface="Calibri (MS)"/>
                <a:sym typeface="Calibri (MS)"/>
              </a:rPr>
              <a:t> pattern suggests that YouTube captures short-term virality, whereas Spotify reflects long-term listening and sustained audience engagement.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DAG6uRF2owg</dc:identifier>
  <dcterms:modified xsi:type="dcterms:W3CDTF">2011-08-01T06:04:30Z</dcterms:modified>
  <cp:revision>1</cp:revision>
  <dc:title>Final  285-Nguyen My</dc:title>
</cp:coreProperties>
</file>

<file path=docProps/thumbnail.jpeg>
</file>